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916E45-5E2F-0C8A-D067-4BEC89089581}" v="200" dt="2025-05-21T02:00:59.364"/>
    <p1510:client id="{D37AB4A1-F1FE-AE07-CB25-D6BB1F871307}" v="369" dt="2025-05-21T01:21:4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2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4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8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8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0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1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22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7DB65D-5EFD-43C1-976E-763AAA2A6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2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088" y="4296095"/>
            <a:ext cx="10782299" cy="9620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000">
                <a:solidFill>
                  <a:schemeClr val="bg1"/>
                </a:solidFill>
                <a:ea typeface="+mj-lt"/>
                <a:cs typeface="+mj-lt"/>
              </a:rPr>
              <a:t>Implement a cache partitioning scheme to improve performance in multi-core processors in C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15737-1579-0706-5514-94C04B38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02"/>
          <a:stretch>
            <a:fillRect/>
          </a:stretch>
        </p:blipFill>
        <p:spPr>
          <a:xfrm>
            <a:off x="800100" y="727189"/>
            <a:ext cx="5295900" cy="3070938"/>
          </a:xfrm>
          <a:prstGeom prst="rect">
            <a:avLst/>
          </a:prstGeom>
        </p:spPr>
      </p:pic>
      <p:pic>
        <p:nvPicPr>
          <p:cNvPr id="4" name="Picture 3" descr="A computer chip in a blue background&#10;&#10;AI-generated content may be incorrect.">
            <a:extLst>
              <a:ext uri="{FF2B5EF4-FFF2-40B4-BE49-F238E27FC236}">
                <a16:creationId xmlns:a16="http://schemas.microsoft.com/office/drawing/2014/main" id="{297E401C-EE29-F818-149A-DFD150F2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64" r="17667"/>
          <a:stretch>
            <a:fillRect/>
          </a:stretch>
        </p:blipFill>
        <p:spPr>
          <a:xfrm>
            <a:off x="6096000" y="727189"/>
            <a:ext cx="5295900" cy="3070938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FBDBD30-F250-4D5E-925B-4796AFC9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144434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17EF9-8FA4-E1EC-483E-1CD729CB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115" y="914400"/>
            <a:ext cx="7454749" cy="1180210"/>
          </a:xfrm>
        </p:spPr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Conclusion</a:t>
            </a:r>
            <a:endParaRPr lang="en-US" dirty="0"/>
          </a:p>
          <a:p>
            <a:endParaRPr lang="en-GB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A5DCA9-5651-11EA-D46F-195370EF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2694365"/>
            <a:ext cx="5549902" cy="3468688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B5BADB1-A46F-DCDC-B761-7AA86273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Cache partitioning reduces conflicts and improves cache efficiency.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Fixed way partitioning ensures fair and predictable cache use across cores.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Simulation shows better performance and balanced resource sharing.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Future Work: Explore dynamic partitioning and adaptive cache management for further gains.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3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cartoon people holding a sign&#10;&#10;AI-generated content may be incorrect.">
            <a:extLst>
              <a:ext uri="{FF2B5EF4-FFF2-40B4-BE49-F238E27FC236}">
                <a16:creationId xmlns:a16="http://schemas.microsoft.com/office/drawing/2014/main" id="{FE79624B-454A-24BE-BF51-857A4D4C1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896" y="883345"/>
            <a:ext cx="9936285" cy="5325678"/>
          </a:xfrm>
        </p:spPr>
      </p:pic>
    </p:spTree>
    <p:extLst>
      <p:ext uri="{BB962C8B-B14F-4D97-AF65-F5344CB8AC3E}">
        <p14:creationId xmlns:p14="http://schemas.microsoft.com/office/powerpoint/2010/main" val="28293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F59E0-1CF9-2470-D4D1-6DA62130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1253628"/>
            <a:ext cx="5201121" cy="2178556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>
                <a:latin typeface="Times New Roman"/>
                <a:cs typeface="Times New Roman"/>
              </a:rPr>
              <a:t>Submitted To</a:t>
            </a:r>
            <a:endParaRPr lang="en-US" sz="2000" dirty="0">
              <a:latin typeface="Times New Roman"/>
              <a:cs typeface="Times New Roman"/>
            </a:endParaRPr>
          </a:p>
          <a:p>
            <a:pPr algn="ctr">
              <a:spcBef>
                <a:spcPts val="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algn="ctr">
              <a:spcBef>
                <a:spcPts val="0"/>
              </a:spcBef>
            </a:pPr>
            <a:r>
              <a:rPr lang="en-US" sz="2000" dirty="0">
                <a:latin typeface="Times New Roman"/>
                <a:cs typeface="Times New Roman"/>
              </a:rPr>
              <a:t>Dr. Md. Nawab Yousuf Ali </a:t>
            </a:r>
          </a:p>
          <a:p>
            <a:pPr algn="ctr">
              <a:spcBef>
                <a:spcPts val="0"/>
              </a:spcBef>
            </a:pPr>
            <a:r>
              <a:rPr lang="en-US" sz="2000" dirty="0">
                <a:latin typeface="Times New Roman"/>
                <a:cs typeface="Times New Roman"/>
              </a:rPr>
              <a:t>Professor </a:t>
            </a:r>
          </a:p>
          <a:p>
            <a:pPr algn="ctr">
              <a:spcBef>
                <a:spcPts val="0"/>
              </a:spcBef>
            </a:pPr>
            <a:r>
              <a:rPr lang="en-US" sz="2000" dirty="0">
                <a:latin typeface="Times New Roman"/>
                <a:cs typeface="Times New Roman"/>
              </a:rPr>
              <a:t>Department of Computer Science and Engineering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  <a:endParaRPr lang="en-US" sz="2000" dirty="0">
              <a:latin typeface="Times New Roman"/>
              <a:cs typeface="Times New Roman"/>
            </a:endParaRPr>
          </a:p>
          <a:p>
            <a:pPr algn="ctr">
              <a:spcBef>
                <a:spcPts val="0"/>
              </a:spcBef>
            </a:pPr>
            <a:r>
              <a:rPr lang="en-US" sz="2000" dirty="0">
                <a:latin typeface="Times New Roman"/>
                <a:cs typeface="Times New Roman"/>
              </a:rPr>
              <a:t>  East West University</a:t>
            </a:r>
          </a:p>
          <a:p>
            <a:endParaRPr lang="en-GB" dirty="0"/>
          </a:p>
        </p:txBody>
      </p:sp>
      <p:pic>
        <p:nvPicPr>
          <p:cNvPr id="4" name="Content Placeholder 3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101F896C-3AFD-5C4C-48A4-C7FDCE46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20" r="33813" b="-1"/>
          <a:stretch>
            <a:fillRect/>
          </a:stretch>
        </p:blipFill>
        <p:spPr>
          <a:xfrm>
            <a:off x="709872" y="731519"/>
            <a:ext cx="4976888" cy="543724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6B5B91E-0E7E-5E53-F923-0F43316F31B6}"/>
              </a:ext>
            </a:extLst>
          </p:cNvPr>
          <p:cNvSpPr txBox="1"/>
          <p:nvPr/>
        </p:nvSpPr>
        <p:spPr>
          <a:xfrm>
            <a:off x="6279570" y="3430670"/>
            <a:ext cx="5204250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Times New Roman"/>
                <a:cs typeface="Times New Roman"/>
              </a:rPr>
              <a:t>Submitted By</a:t>
            </a:r>
            <a:endParaRPr lang="en-US" sz="2000" dirty="0">
              <a:latin typeface="Times New Roman"/>
              <a:cs typeface="Times New Roman"/>
            </a:endParaRPr>
          </a:p>
          <a:p>
            <a:pPr algn="ctr"/>
            <a:endParaRPr lang="en-US" sz="20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1.  Afsana Akter Mim   (2023-1-60-073)</a:t>
            </a:r>
            <a:endParaRPr lang="en-US" dirty="0"/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2. Nuran Farhana Prova (2023-1-60-075)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3. </a:t>
            </a:r>
            <a:r>
              <a:rPr lang="en-US" sz="2000" err="1">
                <a:latin typeface="Times New Roman"/>
                <a:cs typeface="Times New Roman"/>
              </a:rPr>
              <a:t>Farhatun</a:t>
            </a:r>
            <a:r>
              <a:rPr lang="en-US" sz="2000" dirty="0">
                <a:latin typeface="Times New Roman"/>
                <a:cs typeface="Times New Roman"/>
              </a:rPr>
              <a:t> Nahar Priya (2023-1-60-202)</a:t>
            </a:r>
          </a:p>
          <a:p>
            <a:endParaRPr lang="en-US" dirty="0">
              <a:latin typeface="Bembo"/>
              <a:cs typeface="Times New Roman"/>
            </a:endParaRPr>
          </a:p>
          <a:p>
            <a:endParaRPr lang="en-US" sz="2000" b="1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pPr algn="l"/>
            <a:endParaRPr lang="en-US" dirty="0">
              <a:latin typeface="Bemb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4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F4E4F-1B85-6112-06C3-C7AD4F9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Calisto MT"/>
              </a:rPr>
              <a:t> </a:t>
            </a:r>
            <a:r>
              <a:rPr lang="en-US" sz="3600" dirty="0">
                <a:solidFill>
                  <a:srgbClr val="1F1F1F"/>
                </a:solidFill>
                <a:latin typeface="Calisto MT"/>
                <a:ea typeface="+mj-lt"/>
                <a:cs typeface="+mj-lt"/>
              </a:rPr>
              <a:t>introduction</a:t>
            </a:r>
            <a:endParaRPr lang="en-US" sz="3600" dirty="0">
              <a:latin typeface="Calisto MT"/>
            </a:endParaRPr>
          </a:p>
        </p:txBody>
      </p:sp>
      <p:pic>
        <p:nvPicPr>
          <p:cNvPr id="5" name="Content Placeholder 4" descr="A computer chip with blue and yellow lights&#10;&#10;AI-generated content may be incorrect.">
            <a:extLst>
              <a:ext uri="{FF2B5EF4-FFF2-40B4-BE49-F238E27FC236}">
                <a16:creationId xmlns:a16="http://schemas.microsoft.com/office/drawing/2014/main" id="{157BC1A8-2DC0-3278-9904-8CACD6E7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695" r="14206" b="-1"/>
          <a:stretch>
            <a:fillRect/>
          </a:stretch>
        </p:blipFill>
        <p:spPr>
          <a:xfrm>
            <a:off x="709872" y="731519"/>
            <a:ext cx="4976888" cy="54372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C925B-7D93-C0CC-7F27-ED191884B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0838" y="2072983"/>
            <a:ext cx="5201121" cy="43223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Shared L3 cache in multi-core systems causes conflicts.</a:t>
            </a:r>
            <a:endParaRPr lang="en-US" sz="2000" dirty="0"/>
          </a:p>
          <a:p>
            <a:pPr>
              <a:buChar char="•"/>
            </a:pPr>
            <a:r>
              <a:rPr lang="en-US" sz="2000" dirty="0">
                <a:ea typeface="+mn-lt"/>
                <a:cs typeface="+mn-lt"/>
              </a:rPr>
              <a:t>Fixed way partitioning reduces interference.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Simulated 8-way set-associative cache in C for 4 cores.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POSIX threads handle concurrency; mutexes ensure sync.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Tracks hits/misses to show performance improvement.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21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1B3B5-CB25-F56B-5561-23D3407E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24" y="1094673"/>
            <a:ext cx="4938348" cy="806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Franklin Gothic Book"/>
                <a:ea typeface="+mj-lt"/>
                <a:cs typeface="+mj-lt"/>
              </a:rPr>
              <a:t>Problem Statement</a:t>
            </a:r>
            <a:endParaRPr lang="en-US" sz="3600" dirty="0">
              <a:latin typeface="Franklin Gothic Book"/>
            </a:endParaRPr>
          </a:p>
          <a:p>
            <a:endParaRPr lang="en-US" sz="65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2FAC1144-A666-E71B-ECEE-FBD2732C4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377" r="18000" b="2"/>
          <a:stretch>
            <a:fillRect/>
          </a:stretch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97468-4BC4-ABD4-56D8-76A568156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28661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800" dirty="0">
                <a:ea typeface="+mn-lt"/>
                <a:cs typeface="+mn-lt"/>
              </a:rPr>
              <a:t>Shared cache :conflicts &amp; cache thrashing.</a:t>
            </a:r>
            <a:endParaRPr lang="en-US" sz="1800" dirty="0"/>
          </a:p>
          <a:p>
            <a:r>
              <a:rPr lang="en-GB" sz="1800" dirty="0">
                <a:ea typeface="+mn-lt"/>
                <a:cs typeface="+mn-lt"/>
              </a:rPr>
              <a:t>More cache misses &amp; poor performance.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Race conditions  : data inconsistency.</a:t>
            </a:r>
            <a:endParaRPr lang="en-GB" sz="1800" dirty="0"/>
          </a:p>
          <a:p>
            <a:r>
              <a:rPr lang="en-GB" sz="1800" dirty="0">
                <a:ea typeface="+mn-lt"/>
                <a:cs typeface="+mn-lt"/>
              </a:rPr>
              <a:t>Need: Fair cache partitioning for better performance &amp; stability.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9233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A9743-91CC-81A1-03E8-21E8EA3C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771" y="914400"/>
            <a:ext cx="4198129" cy="11957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Cache Partitioning Concept</a:t>
            </a:r>
            <a:endParaRPr lang="en-US" sz="2800" dirty="0"/>
          </a:p>
          <a:p>
            <a:endParaRPr lang="en-US" sz="4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omputer chip with green lights&#10;&#10;AI-generated content may be incorrect.">
            <a:extLst>
              <a:ext uri="{FF2B5EF4-FFF2-40B4-BE49-F238E27FC236}">
                <a16:creationId xmlns:a16="http://schemas.microsoft.com/office/drawing/2014/main" id="{DC95B0EA-407B-B3D5-6F4C-B9D88EC1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975025"/>
            <a:ext cx="6072188" cy="3570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6DF5-2341-A79D-C625-40203EA8A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0603" y="2508148"/>
            <a:ext cx="4201298" cy="28833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>
                <a:latin typeface="+mj-lt"/>
                <a:ea typeface="+mn-lt"/>
                <a:cs typeface="+mn-lt"/>
              </a:rPr>
              <a:t>Cache Partitioning: Divides shared cache, giving each core its own part.</a:t>
            </a:r>
            <a:endParaRPr lang="en-US" sz="1800">
              <a:latin typeface="+mj-lt"/>
              <a:ea typeface="+mj-lt"/>
              <a:cs typeface="+mj-lt"/>
            </a:endParaRPr>
          </a:p>
          <a:p>
            <a:r>
              <a:rPr lang="en-US" sz="1800" dirty="0">
                <a:latin typeface="+mj-lt"/>
                <a:ea typeface="+mn-lt"/>
                <a:cs typeface="+mn-lt"/>
              </a:rPr>
              <a:t>Fixed Way Partitioning Benefits:</a:t>
            </a:r>
            <a:endParaRPr lang="en-US" sz="1800">
              <a:latin typeface="+mj-lt"/>
              <a:ea typeface="+mj-lt"/>
              <a:cs typeface="+mj-lt"/>
            </a:endParaRPr>
          </a:p>
          <a:p>
            <a:r>
              <a:rPr lang="en-US" sz="1800" dirty="0">
                <a:latin typeface="+mj-lt"/>
                <a:ea typeface="+mn-lt"/>
                <a:cs typeface="+mn-lt"/>
              </a:rPr>
              <a:t>Predictable cache use.</a:t>
            </a:r>
            <a:endParaRPr lang="en-US" sz="1800">
              <a:latin typeface="+mj-lt"/>
              <a:ea typeface="+mj-lt"/>
              <a:cs typeface="+mj-lt"/>
            </a:endParaRPr>
          </a:p>
          <a:p>
            <a:r>
              <a:rPr lang="en-US" sz="1800" dirty="0">
                <a:latin typeface="+mj-lt"/>
                <a:ea typeface="+mn-lt"/>
                <a:cs typeface="+mn-lt"/>
              </a:rPr>
              <a:t>Fewer conflicts between cores.</a:t>
            </a:r>
            <a:endParaRPr lang="en-US" sz="1800">
              <a:latin typeface="+mj-lt"/>
              <a:ea typeface="+mj-lt"/>
              <a:cs typeface="+mj-lt"/>
            </a:endParaRPr>
          </a:p>
          <a:p>
            <a:r>
              <a:rPr lang="en-US" sz="1800" dirty="0">
                <a:latin typeface="+mj-lt"/>
                <a:ea typeface="+mn-lt"/>
                <a:cs typeface="+mn-lt"/>
              </a:rPr>
              <a:t>Fair cache allocation.</a:t>
            </a:r>
            <a:endParaRPr lang="en-US" sz="1800">
              <a:latin typeface="+mj-lt"/>
              <a:ea typeface="+mj-lt"/>
              <a:cs typeface="+mj-lt"/>
            </a:endParaRPr>
          </a:p>
          <a:p>
            <a:r>
              <a:rPr lang="en-US" sz="1800" dirty="0">
                <a:latin typeface="+mj-lt"/>
                <a:ea typeface="+mn-lt"/>
                <a:cs typeface="+mn-lt"/>
              </a:rPr>
              <a:t>Better performance and fewer misses.</a:t>
            </a:r>
            <a:endParaRPr lang="en-US" dirty="0"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FF833-8ED0-F240-7A0C-F4AAB866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Project Design &amp; Implementation</a:t>
            </a:r>
          </a:p>
          <a:p>
            <a:endParaRPr lang="en-US" sz="4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A3B0837-98BF-80C4-8406-CE120003E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988151"/>
            <a:ext cx="6072188" cy="30209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01BFA-DB85-FF9C-BA91-55FD08197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900" y="1849121"/>
            <a:ext cx="4191001" cy="41396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Cache Model:</a:t>
            </a:r>
            <a:r>
              <a:rPr lang="en-US" dirty="0"/>
              <a:t> 8-way set-associative L3 cache.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Partitioning Scheme:</a:t>
            </a:r>
            <a:r>
              <a:rPr lang="en-US" dirty="0"/>
              <a:t> Fixed way partitioning for 4 cores.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Concurrency Management: </a:t>
            </a:r>
            <a:r>
              <a:rPr lang="en-US" dirty="0"/>
              <a:t>POSIX threads for parallel execution, mutex locks for synchronization.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C-based simulation tracking cache hits/misses per core.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Data Structures &amp; Algorithms:</a:t>
            </a:r>
            <a:r>
              <a:rPr lang="en-US" dirty="0"/>
              <a:t> LRU-based cache replacement, dynamic memory access simulation.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9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3D0AD61-C4EE-4A0B-8733-BAE046F6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16C3E3-8382-46AB-88B8-8CAE8FF28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304633E-1650-F3DE-2BB6-7DFFB28BD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0" y="726256"/>
            <a:ext cx="8098724" cy="5412082"/>
          </a:xfrm>
          <a:prstGeom prst="rect">
            <a:avLst/>
          </a:prstGeom>
        </p:spPr>
      </p:pic>
      <p:pic>
        <p:nvPicPr>
          <p:cNvPr id="6" name="Picture 5" descr="A group of people standing around a circular object&#10;&#10;AI-generated content may be incorrect.">
            <a:extLst>
              <a:ext uri="{FF2B5EF4-FFF2-40B4-BE49-F238E27FC236}">
                <a16:creationId xmlns:a16="http://schemas.microsoft.com/office/drawing/2014/main" id="{451697F2-2281-03F0-4192-BE6E7A86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636" y="2574408"/>
            <a:ext cx="4022636" cy="319590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6B2F53-52E2-4B53-BAF3-FCB37CD9E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8A2D81-2F43-A7E0-2BBE-2F27049649EA}"/>
              </a:ext>
            </a:extLst>
          </p:cNvPr>
          <p:cNvSpPr txBox="1"/>
          <p:nvPr/>
        </p:nvSpPr>
        <p:spPr>
          <a:xfrm>
            <a:off x="9037200" y="1567873"/>
            <a:ext cx="22486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75900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7DB65D-5EFD-43C1-976E-763AAA2A6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2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7E4E2-3210-962F-FEDE-2D2D5BA8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296095"/>
            <a:ext cx="10782299" cy="962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Content Placeholder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77AFE0A4-750D-8621-1A2D-D4C2191A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30" b="3"/>
          <a:stretch>
            <a:fillRect/>
          </a:stretch>
        </p:blipFill>
        <p:spPr>
          <a:xfrm>
            <a:off x="800100" y="727189"/>
            <a:ext cx="4180509" cy="3070938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FBDBD30-F250-4D5E-925B-4796AFC9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144434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92E73E-405F-48C2-A130-C103C583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37" y="1713055"/>
            <a:ext cx="6389790" cy="40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E9991-B428-8728-E6E6-C0E6E80D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56503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Results &amp; Analysis</a:t>
            </a:r>
            <a:endParaRPr lang="en-US" dirty="0"/>
          </a:p>
          <a:p>
            <a:endParaRPr lang="en-US" sz="4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69353-CA6C-C5FC-B210-48269BADF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1819244"/>
            <a:ext cx="5195889" cy="45909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Cache Efficiency: Tracks hit/miss stats per core.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Performance Gains: Reduced contention, improved utilization.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Fairness &amp; Stability: Balanced cache allocation ensures predictability.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Result: Simulation shows higher cache hit rates, improved execution efficiency, and better resource distribution across cores.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Cache Hit/Miss Statistics: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Core 0: Hits = 3,914, Misses = 2,460,986, Hit Rate = 1.56%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Core 1: Hits = 39,235, Misses = 2,460,765, Hit Rate = 1.57%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Core 2: Hits = 39,081, Misses = 2,460,919, Hit Rate = 1.56%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Core 3: Hits = 39,031, Misses = 2,460,969, Hit Rate = 1.56%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2D3F4-F3B5-9FF6-D7A2-B2ED19B7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238" r="23588" b="-2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1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ChronicleVTI</vt:lpstr>
      <vt:lpstr>Implement a cache partitioning scheme to improve performance in multi-core processors in C</vt:lpstr>
      <vt:lpstr>Submitted To  Dr. Md. Nawab Yousuf Ali  Professor  Department of Computer Science and Engineering    East West University </vt:lpstr>
      <vt:lpstr> introduction</vt:lpstr>
      <vt:lpstr>Problem Statement </vt:lpstr>
      <vt:lpstr>Cache Partitioning Concept </vt:lpstr>
      <vt:lpstr>Project Design &amp; Implementation </vt:lpstr>
      <vt:lpstr>PowerPoint Presentation</vt:lpstr>
      <vt:lpstr>Output</vt:lpstr>
      <vt:lpstr>Results &amp; Analysis 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366</cp:revision>
  <dcterms:created xsi:type="dcterms:W3CDTF">2025-05-21T00:07:27Z</dcterms:created>
  <dcterms:modified xsi:type="dcterms:W3CDTF">2025-05-21T02:22:32Z</dcterms:modified>
</cp:coreProperties>
</file>